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563" r:id="rId3"/>
    <p:sldId id="564" r:id="rId4"/>
    <p:sldId id="565" r:id="rId5"/>
    <p:sldId id="566" r:id="rId6"/>
    <p:sldId id="552" r:id="rId7"/>
    <p:sldId id="567" r:id="rId8"/>
    <p:sldId id="568" r:id="rId9"/>
    <p:sldId id="5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94660"/>
  </p:normalViewPr>
  <p:slideViewPr>
    <p:cSldViewPr snapToGrid="0">
      <p:cViewPr varScale="1">
        <p:scale>
          <a:sx n="80" d="100"/>
          <a:sy n="80" d="100"/>
        </p:scale>
        <p:origin x="38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Welkom Havo/vwo 3.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96684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4.1 de balans de actiefzijde en passiefzijde.</a:t>
            </a:r>
            <a:r>
              <a:rPr lang="nl-NL" sz="2500" dirty="0" smtClean="0"/>
              <a:t>.</a:t>
            </a:r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136250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15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6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Debet of actiefzijde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09074" y="1335505"/>
            <a:ext cx="8864928" cy="4705857"/>
          </a:xfrm>
        </p:spPr>
        <p:txBody>
          <a:bodyPr>
            <a:noAutofit/>
          </a:bodyPr>
          <a:lstStyle/>
          <a:p>
            <a:r>
              <a:rPr lang="nl-NL" sz="2500" dirty="0" smtClean="0"/>
              <a:t>De zijde waarop je bezittingen staan.</a:t>
            </a:r>
          </a:p>
          <a:p>
            <a:r>
              <a:rPr lang="nl-NL" sz="2500" dirty="0" smtClean="0"/>
              <a:t>Vaste activa:</a:t>
            </a:r>
          </a:p>
          <a:p>
            <a:r>
              <a:rPr lang="nl-NL" sz="2500" dirty="0" smtClean="0"/>
              <a:t>Spullen die langer dan 1 jaar mee gaan</a:t>
            </a:r>
          </a:p>
          <a:p>
            <a:r>
              <a:rPr lang="nl-NL" sz="2500" dirty="0" smtClean="0"/>
              <a:t>Let op! Deze verliezen na verloop van tijd hun waarde </a:t>
            </a:r>
            <a:r>
              <a:rPr lang="nl-NL" sz="2500" dirty="0" smtClean="0">
                <a:sym typeface="Wingdings" panose="05000000000000000000" pitchFamily="2" charset="2"/>
              </a:rPr>
              <a:t> afschrijven (boekhoudkundig rekening houden met de waardevermindering)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Vlottende activa: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Spullen die minder dan 1 jaar mee gaan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Denk aan: voorraad. Debiteuren (mensen waaraan je spullen hebt verkocht die jou nog moeten betalen).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Liquide activa: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Waarmee we kunnen betalen, kas/bank.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52398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Credit of de passief zijde.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09074" y="1335505"/>
            <a:ext cx="8864928" cy="4705857"/>
          </a:xfrm>
        </p:spPr>
        <p:txBody>
          <a:bodyPr>
            <a:noAutofit/>
          </a:bodyPr>
          <a:lstStyle/>
          <a:p>
            <a:r>
              <a:rPr lang="nl-NL" sz="2500" dirty="0" smtClean="0"/>
              <a:t>De zijde waarop je schulden staan.</a:t>
            </a:r>
          </a:p>
          <a:p>
            <a:r>
              <a:rPr lang="nl-NL" sz="2500" dirty="0" smtClean="0"/>
              <a:t>Eigen vermogen:</a:t>
            </a:r>
          </a:p>
          <a:p>
            <a:r>
              <a:rPr lang="nl-NL" sz="2500" dirty="0" smtClean="0"/>
              <a:t>Geld wat je zelf in de onderneming hebt gestopt, is eigenlijk een schuld aan jezelf</a:t>
            </a:r>
          </a:p>
          <a:p>
            <a:r>
              <a:rPr lang="nl-NL" sz="2500" dirty="0" smtClean="0"/>
              <a:t>Lang vreemd vermogen:</a:t>
            </a:r>
          </a:p>
          <a:p>
            <a:r>
              <a:rPr lang="nl-NL" sz="2500" dirty="0" smtClean="0"/>
              <a:t>Leningen met een looptijd langer dan een jaar</a:t>
            </a:r>
          </a:p>
          <a:p>
            <a:r>
              <a:rPr lang="nl-NL" sz="2500" dirty="0" smtClean="0"/>
              <a:t>Voorbeeld: hypothecaire lening (lening voor je huis)</a:t>
            </a:r>
          </a:p>
          <a:p>
            <a:r>
              <a:rPr lang="nl-NL" sz="2500" dirty="0" smtClean="0"/>
              <a:t>Kort vreemd vermogen:</a:t>
            </a:r>
          </a:p>
          <a:p>
            <a:r>
              <a:rPr lang="nl-NL" sz="2500" dirty="0" smtClean="0"/>
              <a:t>Schulden korter dan een jaar.</a:t>
            </a:r>
          </a:p>
          <a:p>
            <a:r>
              <a:rPr lang="nl-NL" sz="2500" dirty="0" smtClean="0"/>
              <a:t>Voorbeeld: crediteuren, (je hebt al spullen gekregen, maar je moet er nog voor betalen)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99762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" y="120316"/>
            <a:ext cx="9432757" cy="1810084"/>
          </a:xfrm>
        </p:spPr>
        <p:txBody>
          <a:bodyPr/>
          <a:lstStyle/>
          <a:p>
            <a:r>
              <a:rPr lang="nl-NL" dirty="0" smtClean="0"/>
              <a:t>Maak de opgaves van 4.1 A en B.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33" y="1315340"/>
            <a:ext cx="7340958" cy="5443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Maak de opgaves van 4.1A en 4.1B de actiefzijde en passiefzijde.</a:t>
            </a:r>
          </a:p>
          <a:p>
            <a:pPr marL="0" indent="0">
              <a:buNone/>
            </a:pPr>
            <a:r>
              <a:rPr lang="nl-NL" sz="2500" dirty="0" smtClean="0"/>
              <a:t>Lees de bijbehorende theorie</a:t>
            </a:r>
            <a:endParaRPr lang="nl-NL" sz="2500" dirty="0" smtClean="0"/>
          </a:p>
          <a:p>
            <a:pPr marL="0" indent="0">
              <a:buNone/>
            </a:pPr>
            <a:r>
              <a:rPr lang="nl-NL" sz="2500" dirty="0" smtClean="0"/>
              <a:t>Hiervoor 15-20 minuten de tijd.</a:t>
            </a:r>
          </a:p>
          <a:p>
            <a:pPr marL="0" indent="0">
              <a:buNone/>
            </a:pPr>
            <a:r>
              <a:rPr lang="nl-NL" sz="2500" dirty="0" smtClean="0"/>
              <a:t>eerder klaar?</a:t>
            </a:r>
          </a:p>
          <a:p>
            <a:pPr marL="0" indent="0">
              <a:buNone/>
            </a:pPr>
            <a:r>
              <a:rPr lang="nl-NL" sz="2500" dirty="0" smtClean="0"/>
              <a:t>Start met lezen 4.1C, evenwicht.</a:t>
            </a: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7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5" y="26601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59891" y="26601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7559891" y="269307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Ovaal 19"/>
          <p:cNvSpPr/>
          <p:nvPr/>
        </p:nvSpPr>
        <p:spPr>
          <a:xfrm>
            <a:off x="7559890" y="267661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Ovaal 20"/>
          <p:cNvSpPr/>
          <p:nvPr/>
        </p:nvSpPr>
        <p:spPr>
          <a:xfrm>
            <a:off x="7559882" y="266839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Ovaal 21"/>
          <p:cNvSpPr/>
          <p:nvPr/>
        </p:nvSpPr>
        <p:spPr>
          <a:xfrm>
            <a:off x="7559882" y="27012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Ovaal 22"/>
          <p:cNvSpPr/>
          <p:nvPr/>
        </p:nvSpPr>
        <p:spPr>
          <a:xfrm>
            <a:off x="7559882" y="266837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095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85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440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3000"/>
                            </p:stCondLst>
                            <p:childTnLst>
                              <p:par>
                                <p:cTn id="7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62000"/>
                            </p:stCondLst>
                            <p:childTnLst>
                              <p:par>
                                <p:cTn id="7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21000"/>
                            </p:stCondLst>
                            <p:childTnLst>
                              <p:par>
                                <p:cTn id="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4379" y="1"/>
            <a:ext cx="9129623" cy="1930400"/>
          </a:xfrm>
        </p:spPr>
        <p:txBody>
          <a:bodyPr/>
          <a:lstStyle/>
          <a:p>
            <a:r>
              <a:rPr lang="nl-NL" dirty="0" smtClean="0"/>
              <a:t>4.1A actiefzijde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4379" y="553453"/>
            <a:ext cx="9129623" cy="5487910"/>
          </a:xfrm>
        </p:spPr>
        <p:txBody>
          <a:bodyPr>
            <a:noAutofit/>
          </a:bodyPr>
          <a:lstStyle/>
          <a:p>
            <a:r>
              <a:rPr lang="nl-NL" sz="2300" dirty="0" smtClean="0"/>
              <a:t>1: Bestelwagen = vast, saldo betaalrekening = liquide, ongemonteerde fietsen = vlottende activa, fietsbellen = vlottende, muntgeld = liquide.</a:t>
            </a:r>
          </a:p>
          <a:p>
            <a:r>
              <a:rPr lang="nl-NL" sz="2300" dirty="0" smtClean="0"/>
              <a:t>2a: Winkelpand = 30 jaar, bestelauto = 5 jaar, computer = 3 jaar.</a:t>
            </a:r>
          </a:p>
          <a:p>
            <a:r>
              <a:rPr lang="nl-NL" sz="2300" dirty="0" smtClean="0"/>
              <a:t>Bij alle 3 is er restwaarde: waarschijnlijk is de restwaarde van de computer erg laag, want er komen steeds nieuwe computers op de markt. Bestelauto = 5 jaar nog 2</a:t>
            </a:r>
            <a:r>
              <a:rPr lang="nl-NL" sz="2300" baseline="30000" dirty="0" smtClean="0"/>
              <a:t>de</a:t>
            </a:r>
            <a:r>
              <a:rPr lang="nl-NL" sz="2300" dirty="0" smtClean="0"/>
              <a:t> hands te verkopen, winkelpand behoud vaak ze waarde, moet wel vaak gerenoveerd worden e.d.</a:t>
            </a:r>
          </a:p>
          <a:p>
            <a:r>
              <a:rPr lang="nl-NL" sz="2300" dirty="0" smtClean="0"/>
              <a:t>3a: debiteuren</a:t>
            </a:r>
          </a:p>
          <a:p>
            <a:r>
              <a:rPr lang="nl-NL" sz="2300" dirty="0" smtClean="0"/>
              <a:t>3b: vlottende activa</a:t>
            </a:r>
          </a:p>
          <a:p>
            <a:r>
              <a:rPr lang="nl-NL" sz="2300" dirty="0" smtClean="0"/>
              <a:t>3c: dit zijn debiteuren die uiteindelijk niet hebben betaald.</a:t>
            </a:r>
          </a:p>
          <a:p>
            <a:r>
              <a:rPr lang="nl-NL" sz="2300" dirty="0" smtClean="0"/>
              <a:t>4a: je hoeft nooit nee te verlopen er zijn altijd voldoende producten</a:t>
            </a:r>
          </a:p>
          <a:p>
            <a:r>
              <a:rPr lang="nl-NL" sz="2300" dirty="0" smtClean="0"/>
              <a:t>4b: dit komt weer extra ruimte voor opslag.</a:t>
            </a:r>
            <a:endParaRPr lang="nl-NL" sz="2300" dirty="0"/>
          </a:p>
        </p:txBody>
      </p:sp>
    </p:spTree>
    <p:extLst>
      <p:ext uri="{BB962C8B-B14F-4D97-AF65-F5344CB8AC3E}">
        <p14:creationId xmlns:p14="http://schemas.microsoft.com/office/powerpoint/2010/main" val="266217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4379" y="1"/>
            <a:ext cx="9129623" cy="1930400"/>
          </a:xfrm>
        </p:spPr>
        <p:txBody>
          <a:bodyPr/>
          <a:lstStyle/>
          <a:p>
            <a:r>
              <a:rPr lang="nl-NL" dirty="0" smtClean="0"/>
              <a:t>4.1B passiefzijde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4379" y="553453"/>
            <a:ext cx="9829800" cy="5487910"/>
          </a:xfrm>
        </p:spPr>
        <p:txBody>
          <a:bodyPr>
            <a:noAutofit/>
          </a:bodyPr>
          <a:lstStyle/>
          <a:p>
            <a:r>
              <a:rPr lang="nl-NL" sz="2300" dirty="0" smtClean="0"/>
              <a:t>1a:Via het eigen vermogen (zelf geld in de onderneming stoppen)</a:t>
            </a:r>
          </a:p>
          <a:p>
            <a:r>
              <a:rPr lang="nl-NL" sz="2300" dirty="0" smtClean="0"/>
              <a:t>Via lang vreemd vermogen (leningen met lange looptijd)</a:t>
            </a:r>
          </a:p>
          <a:p>
            <a:r>
              <a:rPr lang="nl-NL" sz="2300" dirty="0" smtClean="0"/>
              <a:t>Via kort vreemd vermogen (leningen met korte looptijd)</a:t>
            </a:r>
          </a:p>
          <a:p>
            <a:r>
              <a:rPr lang="nl-NL" sz="2300" dirty="0" smtClean="0"/>
              <a:t>1b: eigen vermogen is een schuld aan jezelf (betaal je geen rente over), vreemd vermogen is een schuld aan andere (betaal je vaak wel rente over)</a:t>
            </a:r>
          </a:p>
          <a:p>
            <a:r>
              <a:rPr lang="nl-NL" sz="2300" dirty="0" smtClean="0"/>
              <a:t>1c: dat betekend dat je dan geen eigen vermogen hebt, dat al je vermogen geleend geld is.</a:t>
            </a:r>
          </a:p>
          <a:p>
            <a:r>
              <a:rPr lang="nl-NL" sz="2300" dirty="0" smtClean="0"/>
              <a:t>2A: kort B: lang: C: kort D: lang E: afhankelijk van wanneer je het aflost kort of lang.</a:t>
            </a:r>
          </a:p>
          <a:p>
            <a:r>
              <a:rPr lang="nl-NL" sz="2300" dirty="0" smtClean="0"/>
              <a:t>3a:EV = 75.000, hypothecaire lening: 250</a:t>
            </a:r>
            <a:r>
              <a:rPr lang="nl-NL" sz="2300" dirty="0" smtClean="0">
                <a:sym typeface="Wingdings" panose="05000000000000000000" pitchFamily="2" charset="2"/>
              </a:rPr>
              <a:t>.000, geen kort vreemd vermogen, totaal vermogen 325.000</a:t>
            </a:r>
          </a:p>
          <a:p>
            <a:r>
              <a:rPr lang="nl-NL" sz="2300" dirty="0" smtClean="0"/>
              <a:t>3b: gedeelte wat hij zelf heeft gebruikt = 75.000</a:t>
            </a:r>
          </a:p>
          <a:p>
            <a:r>
              <a:rPr lang="nl-NL" sz="2300" dirty="0" smtClean="0"/>
              <a:t>3c: 10 jaar afgelost, 10*12 = 120x afgelost = 120 * 1000 = 120.000 = vreemd vermogen = 250.000 – 120.000 = 130.000</a:t>
            </a:r>
          </a:p>
        </p:txBody>
      </p:sp>
    </p:spTree>
    <p:extLst>
      <p:ext uri="{BB962C8B-B14F-4D97-AF65-F5344CB8AC3E}">
        <p14:creationId xmlns:p14="http://schemas.microsoft.com/office/powerpoint/2010/main" val="37982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4379" y="1"/>
            <a:ext cx="9129623" cy="1930400"/>
          </a:xfrm>
        </p:spPr>
        <p:txBody>
          <a:bodyPr/>
          <a:lstStyle/>
          <a:p>
            <a:r>
              <a:rPr lang="nl-NL" dirty="0" smtClean="0"/>
              <a:t>4.1B passiefzijde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4379" y="553453"/>
            <a:ext cx="9829800" cy="5487910"/>
          </a:xfrm>
        </p:spPr>
        <p:txBody>
          <a:bodyPr>
            <a:noAutofit/>
          </a:bodyPr>
          <a:lstStyle/>
          <a:p>
            <a:r>
              <a:rPr lang="nl-NL" sz="2300" dirty="0" smtClean="0"/>
              <a:t>3c: 10 jaar afgelost, 10*12 = 120x afgelost = 120 * 1000 = 120.000 = vreemd vermogen = 250.000 – 120.000 = 130.000</a:t>
            </a:r>
            <a:endParaRPr lang="nl-NL" sz="2300" dirty="0"/>
          </a:p>
          <a:p>
            <a:r>
              <a:rPr lang="nl-NL" sz="2300" dirty="0" smtClean="0"/>
              <a:t>Daarentegen de woning = 325.000 waard</a:t>
            </a:r>
          </a:p>
          <a:p>
            <a:r>
              <a:rPr lang="nl-NL" sz="2300" dirty="0" smtClean="0"/>
              <a:t>Dat betekend dat: 325.000 </a:t>
            </a:r>
            <a:r>
              <a:rPr lang="nl-NL" sz="2300" smtClean="0"/>
              <a:t>– 130.000 </a:t>
            </a:r>
            <a:r>
              <a:rPr lang="nl-NL" sz="2300" dirty="0" smtClean="0"/>
              <a:t>= 195.000 </a:t>
            </a:r>
            <a:r>
              <a:rPr lang="nl-NL" sz="2300" smtClean="0"/>
              <a:t>eigen vermogen.</a:t>
            </a:r>
          </a:p>
          <a:p>
            <a:endParaRPr lang="nl-NL" sz="2300" dirty="0" smtClean="0"/>
          </a:p>
        </p:txBody>
      </p:sp>
    </p:spTree>
    <p:extLst>
      <p:ext uri="{BB962C8B-B14F-4D97-AF65-F5344CB8AC3E}">
        <p14:creationId xmlns:p14="http://schemas.microsoft.com/office/powerpoint/2010/main" val="77210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1443</TotalTime>
  <Words>582</Words>
  <Application>Microsoft Office PowerPoint</Application>
  <PresentationFormat>Breedbeeld</PresentationFormat>
  <Paragraphs>73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Facet</vt:lpstr>
      <vt:lpstr>Welkom Havo/vwo 3.</vt:lpstr>
      <vt:lpstr>Agenda:</vt:lpstr>
      <vt:lpstr>PowerPoint-presentatie</vt:lpstr>
      <vt:lpstr>Debet of actiefzijde</vt:lpstr>
      <vt:lpstr>Credit of de passief zijde.</vt:lpstr>
      <vt:lpstr>Maak de opgaves van 4.1 A en B.</vt:lpstr>
      <vt:lpstr>4.1A actiefzijde</vt:lpstr>
      <vt:lpstr>4.1B passiefzijde</vt:lpstr>
      <vt:lpstr>4.1B passiefzijde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198</cp:revision>
  <dcterms:created xsi:type="dcterms:W3CDTF">2017-08-27T09:00:36Z</dcterms:created>
  <dcterms:modified xsi:type="dcterms:W3CDTF">2018-04-08T10:28:23Z</dcterms:modified>
</cp:coreProperties>
</file>